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2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261600" cy="75565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5" Type="http://schemas.openxmlformats.org/officeDocument/2006/relationships/viewProps" Target="viewProps.xml"/><Relationship Id="rId4" Type="http://schemas.openxmlformats.org/officeDocument/2006/relationships/tableStyles" Target="tableStyles.xml"/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676245" y="2917790"/>
          <a:ext cx="2513964" cy="3105149"/>
        </p:xfrm>
        <a:graphic>
          <a:graphicData uri="http://schemas.openxmlformats.org/drawingml/2006/table">
            <a:tbl>
              <a:tblPr/>
              <a:tblGrid>
                <a:gridCol w="1329689"/>
                <a:gridCol w="1184275"/>
              </a:tblGrid>
              <a:tr h="2444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4975" algn="l" rtl="0" eaLnBrk="0">
                        <a:lnSpc>
                          <a:spcPct val="78000"/>
                        </a:lnSpc>
                        <a:spcBef>
                          <a:spcPts val="5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Property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5134" algn="l" rtl="0" eaLnBrk="0">
                        <a:lnSpc>
                          <a:spcPts val="798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SR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-2377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592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Tio2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5134" algn="l" rtl="0" eaLnBrk="0">
                        <a:lnSpc>
                          <a:spcPts val="79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%≥93.0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782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Rutile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conten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5134" algn="l" rtl="0" eaLnBrk="0">
                        <a:lnSpc>
                          <a:spcPts val="79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%≥97.0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0975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Inorganic</a:t>
                      </a:r>
                      <a:r>
                        <a:rPr sz="900" kern="0" spc="1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coating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600" algn="l" rtl="0" eaLnBrk="0">
                        <a:lnSpc>
                          <a:spcPct val="86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Zr.Al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0975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Organic treat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ment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7684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Yes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3690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Solution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 wa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4184" algn="l" rtl="0" eaLnBrk="0">
                        <a:lnSpc>
                          <a:spcPts val="78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%≤0.5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752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Residue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5134" algn="l" rtl="0" eaLnBrk="0">
                        <a:lnSpc>
                          <a:spcPts val="786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%≤0.01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8790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Whiteness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5134" algn="l" rtl="0" eaLnBrk="0">
                        <a:lnSpc>
                          <a:spcPts val="79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%≥97.0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7525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 Value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4184" algn="l" rtl="0" eaLnBrk="0">
                        <a:lnSpc>
                          <a:spcPts val="79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≥98.0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95275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Tin reducing power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4184" algn="l" rtl="0" eaLnBrk="0">
                        <a:lnSpc>
                          <a:spcPts val="790"/>
                        </a:lnSpc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%≥180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6675" algn="l" rtl="0" eaLnBrk="0">
                        <a:lnSpc>
                          <a:spcPct val="92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 absorption,g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/100g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600" algn="l" rtl="0" eaLnBrk="0">
                        <a:lnSpc>
                          <a:spcPts val="798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16-20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  <a:tabLst/>
                      </a:pPr>
                      <a:endParaRPr sz="6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5475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PH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45134" algn="l" rtl="0" eaLnBrk="0">
                        <a:lnSpc>
                          <a:spcPts val="795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6.5-8.5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r" rtl="0" eaLnBrk="0">
                        <a:lnSpc>
                          <a:spcPct val="9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 resistance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2cm</a:t>
                      </a:r>
                      <a:endParaRPr sz="9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4184" algn="l" rtl="0" eaLnBrk="0">
                        <a:lnSpc>
                          <a:spcPts val="79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≥8000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3870373" y="2987687"/>
          <a:ext cx="2507615" cy="3104514"/>
        </p:xfrm>
        <a:graphic>
          <a:graphicData uri="http://schemas.openxmlformats.org/drawingml/2006/table">
            <a:tbl>
              <a:tblPr/>
              <a:tblGrid>
                <a:gridCol w="1329689"/>
                <a:gridCol w="1177925"/>
              </a:tblGrid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5140" algn="l" rtl="0" eaLnBrk="0">
                        <a:lnSpc>
                          <a:spcPct val="78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Property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0850" algn="l" rtl="0" eaLnBrk="0">
                        <a:lnSpc>
                          <a:spcPts val="872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SR-237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6240" algn="l" rtl="0" eaLnBrk="0">
                        <a:lnSpc>
                          <a:spcPts val="87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Tio2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content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0" algn="l" rtl="0" eaLnBrk="0">
                        <a:lnSpc>
                          <a:spcPts val="87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%93.0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51790" algn="l" rtl="0" eaLnBrk="0">
                        <a:lnSpc>
                          <a:spcPts val="8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Rutile</a:t>
                      </a:r>
                      <a:r>
                        <a:rPr sz="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content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1800" algn="l" rtl="0" eaLnBrk="0">
                        <a:lnSpc>
                          <a:spcPts val="86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%≥97.0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8290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Inorganic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coating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0" algn="l" rtl="0" eaLnBrk="0">
                        <a:lnSpc>
                          <a:spcPct val="80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Si.Al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8290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Organic treatm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ent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0700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Yes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7825" algn="l" rtl="0" eaLnBrk="0">
                        <a:lnSpc>
                          <a:spcPts val="86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Loss</a:t>
                      </a:r>
                      <a:r>
                        <a:rPr sz="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</a:t>
                      </a:r>
                      <a:r>
                        <a:rPr sz="7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105</a:t>
                      </a: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℃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1800" algn="l" rtl="0" eaLnBrk="0">
                        <a:lnSpc>
                          <a:spcPts val="859"/>
                        </a:lnSpc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%≤0.50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88290" algn="l" rtl="0" eaLnBrk="0">
                        <a:lnSpc>
                          <a:spcPts val="87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Solution</a:t>
                      </a:r>
                      <a:r>
                        <a:rPr sz="7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 water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0850" algn="l" rtl="0" eaLnBrk="0">
                        <a:lnSpc>
                          <a:spcPts val="85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%≤0.5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0540" algn="l" rtl="0" eaLnBrk="0">
                        <a:lnSpc>
                          <a:spcPts val="872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Residue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1800" algn="l" rtl="0" eaLnBrk="0">
                        <a:lnSpc>
                          <a:spcPts val="859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%≤0.01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6090" algn="l" rtl="0" eaLnBrk="0">
                        <a:lnSpc>
                          <a:spcPts val="8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Whiteness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1800" algn="l" rtl="0" eaLnBrk="0">
                        <a:lnSpc>
                          <a:spcPts val="86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%≥97.0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0540" algn="l" rtl="0" eaLnBrk="0">
                        <a:lnSpc>
                          <a:spcPts val="872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 Value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0850" algn="l" rtl="0" eaLnBrk="0">
                        <a:lnSpc>
                          <a:spcPts val="86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≥98.0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43840" algn="l" rtl="0" eaLnBrk="0">
                        <a:lnSpc>
                          <a:spcPct val="92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Tint reducing po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wer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0850" algn="l" rtl="0" eaLnBrk="0">
                        <a:lnSpc>
                          <a:spcPts val="864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%≥180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79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99389" algn="l" rtl="0" eaLnBrk="0">
                        <a:lnSpc>
                          <a:spcPct val="92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 absorption,g/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100g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6250" algn="l" rtl="0" eaLnBrk="0">
                        <a:lnSpc>
                          <a:spcPts val="872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17-22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18490" algn="l" rtl="0" eaLnBrk="0">
                        <a:lnSpc>
                          <a:spcPct val="78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PH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1800" algn="l" rtl="0" eaLnBrk="0">
                        <a:lnSpc>
                          <a:spcPts val="87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7.0-9.0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29539" algn="l" rtl="0" eaLnBrk="0">
                        <a:lnSpc>
                          <a:spcPct val="93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7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 resista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nce 2</a:t>
                      </a:r>
                      <a:r>
                        <a:rPr sz="7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7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cm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50850" algn="l" rtl="0" eaLnBrk="0">
                        <a:lnSpc>
                          <a:spcPts val="864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7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≥5000</a:t>
                      </a:r>
                      <a:endParaRPr sz="7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7070762" y="3171840"/>
          <a:ext cx="2507615" cy="2856864"/>
        </p:xfrm>
        <a:graphic>
          <a:graphicData uri="http://schemas.openxmlformats.org/drawingml/2006/table">
            <a:tbl>
              <a:tblPr/>
              <a:tblGrid>
                <a:gridCol w="1329689"/>
                <a:gridCol w="1177925"/>
              </a:tblGrid>
              <a:tr h="2057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97840" algn="l" rtl="0" eaLnBrk="0">
                        <a:lnSpc>
                          <a:spcPct val="8300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Property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8784" algn="l" rtl="0" eaLnBrk="0">
                        <a:lnSpc>
                          <a:spcPts val="798"/>
                        </a:lnSpc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SR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-9000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15290" algn="l" rtl="0" eaLnBrk="0">
                        <a:lnSpc>
                          <a:spcPts val="79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Tio2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8784" algn="l" rtl="0" eaLnBrk="0">
                        <a:lnSpc>
                          <a:spcPts val="79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%≥93.0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77825" algn="l" rtl="0" eaLnBrk="0">
                        <a:lnSpc>
                          <a:spcPts val="79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Rutile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conten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8784" algn="l" rtl="0" eaLnBrk="0">
                        <a:lnSpc>
                          <a:spcPts val="79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%≥97.0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369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Inorganic coating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600" algn="l" rtl="0" eaLnBrk="0">
                        <a:lnSpc>
                          <a:spcPct val="86000"/>
                        </a:lnSpc>
                        <a:spcBef>
                          <a:spcPts val="6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Zr.Al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369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Organic treatment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20700" algn="l" rtl="0" eaLnBrk="0">
                        <a:lnSpc>
                          <a:spcPct val="83000"/>
                        </a:lnSpc>
                        <a:spcBef>
                          <a:spcPts val="3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Yes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96240" algn="l" rtl="0" eaLnBrk="0">
                        <a:lnSpc>
                          <a:spcPts val="79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Loss</a:t>
                      </a:r>
                      <a:r>
                        <a:rPr sz="6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at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105℃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8784" algn="l" rtl="0" eaLnBrk="0">
                        <a:lnSpc>
                          <a:spcPts val="78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%≤0.50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313690" algn="l" rtl="0" eaLnBrk="0">
                        <a:lnSpc>
                          <a:spcPts val="79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Solution</a:t>
                      </a:r>
                      <a:r>
                        <a:rPr sz="6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in wa</a:t>
                      </a: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3550" algn="l" rtl="0" eaLnBrk="0">
                        <a:lnSpc>
                          <a:spcPts val="78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%≤0.5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6890" algn="l" rtl="0" eaLnBrk="0">
                        <a:lnSpc>
                          <a:spcPts val="79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Residue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8784" algn="l" rtl="0" eaLnBrk="0">
                        <a:lnSpc>
                          <a:spcPts val="786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%≤0.01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78790" algn="l" rtl="0" eaLnBrk="0">
                        <a:lnSpc>
                          <a:spcPts val="798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Whiteness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8784" algn="l" rtl="0" eaLnBrk="0">
                        <a:lnSpc>
                          <a:spcPts val="790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%≥97.5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516890" algn="l" rtl="0" eaLnBrk="0">
                        <a:lnSpc>
                          <a:spcPts val="79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L Value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3550" algn="l" rtl="0" eaLnBrk="0">
                        <a:lnSpc>
                          <a:spcPts val="79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≥98.0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6924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Tint reducing power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3550" algn="l" rtl="0" eaLnBrk="0">
                        <a:lnSpc>
                          <a:spcPts val="79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%≥180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231140" algn="l" rtl="0" eaLnBrk="0">
                        <a:lnSpc>
                          <a:spcPct val="99000"/>
                        </a:lnSpc>
                        <a:spcBef>
                          <a:spcPts val="1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Oil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 </a:t>
                      </a: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absorption</a:t>
                      </a:r>
                      <a:r>
                        <a:rPr sz="6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,g/100g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82600" algn="l" rtl="0" eaLnBrk="0">
                        <a:lnSpc>
                          <a:spcPts val="798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15-18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  <a:tabLst/>
                      </a:pPr>
                      <a:endParaRPr sz="5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624840" algn="l" rtl="0" eaLnBrk="0">
                        <a:lnSpc>
                          <a:spcPct val="83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PH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38784" algn="l" rtl="0" eaLnBrk="0">
                        <a:lnSpc>
                          <a:spcPts val="795"/>
                        </a:lnSpc>
                        <a:spcBef>
                          <a:spcPts val="4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6.5-8.5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  <a:tabLst/>
                      </a:pPr>
                      <a:endParaRPr sz="3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186689" algn="l" rtl="0" eaLnBrk="0">
                        <a:lnSpc>
                          <a:spcPct val="9900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Specific resistance 2cm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  <a:tabLst/>
                      </a:pPr>
                      <a:endParaRPr sz="4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marL="463550" algn="l" rtl="0" eaLnBrk="0">
                        <a:lnSpc>
                          <a:spcPts val="790"/>
                        </a:lnSpc>
                        <a:spcBef>
                          <a:spcPts val="2"/>
                        </a:spcBef>
                        <a:tabLst/>
                      </a:pPr>
                      <a:r>
                        <a:rPr sz="6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SimSun"/>
                          <a:ea typeface="SimSun"/>
                          <a:cs typeface="SimSun"/>
                        </a:rPr>
                        <a:t>≥8000</a:t>
                      </a:r>
                      <a:endParaRPr sz="600" dirty="0">
                        <a:latin typeface="SimSun"/>
                        <a:ea typeface="SimSun"/>
                        <a:cs typeface="SimSun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8"/>
          <p:cNvSpPr/>
          <p:nvPr/>
        </p:nvSpPr>
        <p:spPr>
          <a:xfrm>
            <a:off x="7023063" y="2012808"/>
            <a:ext cx="2556510" cy="10706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7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1000" b="1" kern="0" spc="0" dirty="0">
                <a:solidFill>
                  <a:srgbClr val="FF4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Product</a:t>
            </a:r>
            <a:r>
              <a:rPr sz="1000" b="1" kern="0" spc="130" dirty="0">
                <a:solidFill>
                  <a:srgbClr val="FF4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 dirty="0">
                <a:solidFill>
                  <a:srgbClr val="FF4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</a:t>
            </a:r>
            <a:r>
              <a:rPr sz="1000" b="1" kern="0" spc="-10" dirty="0">
                <a:solidFill>
                  <a:srgbClr val="FF4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formation:</a:t>
            </a:r>
            <a:endParaRPr sz="10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112000"/>
              </a:lnSpc>
              <a:spcBef>
                <a:spcPts val="18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SR-9000 is a rutile Titanium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Dioxide powde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with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silicon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aluminum   surface    treatment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designed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fo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r   high    hiding</a:t>
            </a:r>
            <a:r>
              <a:rPr sz="800" kern="0" spc="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performance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coating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ink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applicatio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ns,the</a:t>
            </a:r>
            <a:r>
              <a:rPr sz="800" kern="0" spc="1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special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process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design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gives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SR-9000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titanium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dioxide   po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wder    high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covering,high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dispersion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 good disper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sion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stability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2000"/>
              </a:lnSpc>
              <a:tabLst/>
            </a:pPr>
            <a:endParaRPr sz="8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spcBef>
                <a:spcPts val="4"/>
              </a:spcBef>
              <a:tabLst/>
            </a:pPr>
            <a:r>
              <a:rPr sz="1000" b="1" kern="0" spc="-10" dirty="0">
                <a:solidFill>
                  <a:srgbClr val="FF4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Specifications:</a:t>
            </a:r>
            <a:endParaRPr sz="10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" name="textbox 10"/>
          <p:cNvSpPr/>
          <p:nvPr/>
        </p:nvSpPr>
        <p:spPr>
          <a:xfrm>
            <a:off x="3848124" y="2012808"/>
            <a:ext cx="2553335" cy="91186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7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1000" b="1" kern="0" spc="0" dirty="0">
                <a:solidFill>
                  <a:srgbClr val="FF4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Product</a:t>
            </a:r>
            <a:r>
              <a:rPr sz="1000" b="1" kern="0" spc="180" dirty="0">
                <a:solidFill>
                  <a:srgbClr val="FF4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 dirty="0">
                <a:solidFill>
                  <a:srgbClr val="FF4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</a:t>
            </a:r>
            <a:r>
              <a:rPr sz="1000" b="1" kern="0" spc="-10" dirty="0">
                <a:solidFill>
                  <a:srgbClr val="FF4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formation:</a:t>
            </a:r>
            <a:endParaRPr sz="10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101000"/>
              </a:lnSpc>
              <a:spcBef>
                <a:spcPts val="65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SR-237 is a rutile Titanum Dioxide Pigment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surface</a:t>
            </a:r>
            <a:r>
              <a:rPr sz="800" kern="0" spc="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coated by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Si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Al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inorganic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nd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organic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treatment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It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combines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excellent</a:t>
            </a:r>
            <a:r>
              <a:rPr sz="800" kern="0" spc="1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properties  such  as  good</a:t>
            </a:r>
            <a:r>
              <a:rPr sz="800" kern="0" spc="1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hiteness,high</a:t>
            </a:r>
            <a:r>
              <a:rPr sz="800" kern="0" spc="1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durability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 good disper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sion.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9000"/>
              </a:lnSpc>
              <a:tabLst/>
            </a:pPr>
            <a:endParaRPr sz="9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spcBef>
                <a:spcPts val="6"/>
              </a:spcBef>
              <a:tabLst/>
            </a:pPr>
            <a:r>
              <a:rPr sz="1000" b="1" kern="0" spc="-10" dirty="0">
                <a:solidFill>
                  <a:srgbClr val="FF4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Specifications:</a:t>
            </a:r>
            <a:endParaRPr sz="10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2" name="textbox 12"/>
          <p:cNvSpPr/>
          <p:nvPr/>
        </p:nvSpPr>
        <p:spPr>
          <a:xfrm>
            <a:off x="654098" y="2012808"/>
            <a:ext cx="2543810" cy="8420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170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1000" b="1" kern="0" spc="0" dirty="0">
                <a:solidFill>
                  <a:srgbClr val="FF4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Product</a:t>
            </a:r>
            <a:r>
              <a:rPr sz="1000" b="1" kern="0" spc="130" dirty="0">
                <a:solidFill>
                  <a:srgbClr val="FF4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000" b="1" kern="0" spc="0" dirty="0">
                <a:solidFill>
                  <a:srgbClr val="FF4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</a:t>
            </a:r>
            <a:r>
              <a:rPr sz="1000" b="1" kern="0" spc="-10" dirty="0">
                <a:solidFill>
                  <a:srgbClr val="FF4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formation:</a:t>
            </a:r>
            <a:endParaRPr sz="10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110000"/>
              </a:lnSpc>
              <a:spcBef>
                <a:spcPts val="25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SR-2377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is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 rutile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Titanium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Dioxide</a:t>
            </a:r>
            <a:r>
              <a:rPr sz="800" kern="0" spc="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Pigment</a:t>
            </a:r>
            <a:r>
              <a:rPr sz="800" kern="0" spc="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surface</a:t>
            </a:r>
            <a:r>
              <a:rPr sz="800" kern="0" spc="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coated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by</a:t>
            </a:r>
            <a:r>
              <a:rPr sz="800" kern="0" spc="1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Zr</a:t>
            </a:r>
            <a:r>
              <a:rPr sz="800" kern="0" spc="1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Al</a:t>
            </a:r>
            <a:r>
              <a:rPr sz="800" kern="0" spc="1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inorganic</a:t>
            </a:r>
            <a:r>
              <a:rPr sz="800" kern="0" spc="1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800" kern="0" spc="1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organi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</a:t>
            </a:r>
            <a:r>
              <a:rPr sz="800" kern="0" spc="15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treatment,It</a:t>
            </a:r>
            <a:r>
              <a:rPr sz="800" kern="0" spc="16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designs</a:t>
            </a:r>
            <a:r>
              <a:rPr sz="800" kern="0" spc="1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to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give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excellent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gloss,medium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dur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ability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and</a:t>
            </a:r>
            <a:r>
              <a:rPr sz="800" kern="0" spc="9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good</a:t>
            </a:r>
            <a:r>
              <a:rPr sz="800" kern="0" spc="8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dispersion.</a:t>
            </a:r>
            <a:endParaRPr sz="8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4000"/>
              </a:lnSpc>
              <a:tabLst/>
            </a:pPr>
            <a:endParaRPr sz="1100" dirty="0">
              <a:latin typeface="Arial"/>
              <a:ea typeface="Arial"/>
              <a:cs typeface="Arial"/>
            </a:endParaRPr>
          </a:p>
          <a:p>
            <a:pPr algn="l" rtl="0" eaLnBrk="0">
              <a:lnSpc>
                <a:spcPct val="872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1000" b="1" kern="0" spc="-10" dirty="0">
                <a:solidFill>
                  <a:srgbClr val="FF4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Specifications:</a:t>
            </a:r>
            <a:endParaRPr sz="10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654098" y="6184741"/>
            <a:ext cx="2545079" cy="4413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1000" b="1" kern="0" spc="-10" dirty="0">
                <a:solidFill>
                  <a:srgbClr val="FF4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Applications</a:t>
            </a:r>
            <a:endParaRPr sz="10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05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900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Interior/ex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terior coatings,Industrial paints,Powder coatings,Ink, 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Furniture paints,Paper</a:t>
            </a:r>
            <a:r>
              <a:rPr sz="8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,Rubber,Masterbatch,Plastics.</a:t>
            </a:r>
            <a:endParaRPr sz="8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7023063" y="6197436"/>
            <a:ext cx="2559050" cy="415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1000" b="1" kern="0" spc="-10" dirty="0">
                <a:solidFill>
                  <a:srgbClr val="FF4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Applications</a:t>
            </a:r>
            <a:endParaRPr sz="1000" dirty="0">
              <a:latin typeface="Times New Roman"/>
              <a:ea typeface="Times New Roman"/>
              <a:cs typeface="Times New Roman"/>
            </a:endParaRPr>
          </a:p>
          <a:p>
            <a:pPr marL="12700" algn="l" rtl="0" eaLnBrk="0">
              <a:lnSpc>
                <a:spcPct val="92000"/>
              </a:lnSpc>
              <a:spcBef>
                <a:spcPts val="267"/>
              </a:spcBef>
              <a:tabLst/>
            </a:pP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Carpentry  paint,Ink,</a:t>
            </a:r>
            <a:r>
              <a:rPr sz="900" kern="0" spc="7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900" b="1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Automotive  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pain</a:t>
            </a:r>
            <a:r>
              <a:rPr sz="900" kern="0" spc="-2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t,Industrial  paint,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Architectural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coating</a:t>
            </a:r>
            <a:r>
              <a:rPr sz="800" kern="0" spc="4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sz="8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1168410" y="426194"/>
            <a:ext cx="2503170" cy="4102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417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84150" indent="-171450" algn="l" rtl="0" eaLnBrk="0">
              <a:lnSpc>
                <a:spcPct val="113000"/>
              </a:lnSpc>
              <a:tabLst/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青岛钛达和业国际贸易有限公司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Qingdao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Tida</a:t>
            </a:r>
            <a:r>
              <a:rPr sz="900" kern="0" spc="1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International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Trade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.,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Ltd</a:t>
            </a:r>
            <a:r>
              <a:rPr sz="900" kern="0" spc="3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sp>
        <p:nvSpPr>
          <p:cNvPr id="20" name="textbox 20"/>
          <p:cNvSpPr/>
          <p:nvPr/>
        </p:nvSpPr>
        <p:spPr>
          <a:xfrm>
            <a:off x="577830" y="1549384"/>
            <a:ext cx="2731135" cy="241300"/>
          </a:xfrm>
          <a:prstGeom prst="rect">
            <a:avLst/>
          </a:prstGeom>
          <a:solidFill>
            <a:srgbClr val="F05821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  <a:tabLst/>
            </a:pPr>
            <a:endParaRPr sz="700" dirty="0">
              <a:latin typeface="Arial"/>
              <a:ea typeface="Arial"/>
              <a:cs typeface="Arial"/>
            </a:endParaRPr>
          </a:p>
          <a:p>
            <a:pPr marL="88900" algn="l" rtl="0" eaLnBrk="0">
              <a:lnSpc>
                <a:spcPct val="77000"/>
              </a:lnSpc>
              <a:tabLst/>
            </a:pPr>
            <a:r>
              <a:rPr sz="1300" kern="0" spc="-2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SR-2377</a:t>
            </a:r>
            <a:endParaRPr sz="13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2" name="textbox 22"/>
          <p:cNvSpPr/>
          <p:nvPr/>
        </p:nvSpPr>
        <p:spPr>
          <a:xfrm>
            <a:off x="6946897" y="1549384"/>
            <a:ext cx="2724150" cy="241300"/>
          </a:xfrm>
          <a:prstGeom prst="rect">
            <a:avLst/>
          </a:prstGeom>
          <a:solidFill>
            <a:srgbClr val="EF5822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88264" algn="l" rtl="0" eaLnBrk="0">
              <a:lnSpc>
                <a:spcPct val="79000"/>
              </a:lnSpc>
              <a:spcBef>
                <a:spcPts val="2"/>
              </a:spcBef>
              <a:tabLst/>
            </a:pP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SR</a:t>
            </a:r>
            <a:r>
              <a:rPr sz="1500" kern="0" spc="1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-9000</a:t>
            </a:r>
            <a:endParaRPr sz="15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3765596" y="1549384"/>
            <a:ext cx="2724150" cy="241300"/>
          </a:xfrm>
          <a:prstGeom prst="rect">
            <a:avLst/>
          </a:prstGeom>
          <a:solidFill>
            <a:srgbClr val="F05920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16000"/>
              </a:lnSpc>
              <a:tabLst/>
            </a:pPr>
            <a:endParaRPr sz="600" dirty="0">
              <a:latin typeface="Arial"/>
              <a:ea typeface="Arial"/>
              <a:cs typeface="Arial"/>
            </a:endParaRPr>
          </a:p>
          <a:p>
            <a:pPr marL="94614" algn="l" rtl="0" eaLnBrk="0">
              <a:lnSpc>
                <a:spcPct val="79000"/>
              </a:lnSpc>
              <a:spcBef>
                <a:spcPts val="2"/>
              </a:spcBef>
              <a:tabLst/>
            </a:pPr>
            <a:r>
              <a:rPr sz="1400" kern="0" spc="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SR-</a:t>
            </a:r>
            <a:r>
              <a:rPr sz="1400" kern="0" spc="19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00" b="1" kern="0" spc="0" dirty="0">
                <a:solidFill>
                  <a:srgbClr val="FFFFFF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237</a:t>
            </a:r>
            <a:endParaRPr sz="14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6" name="textbox 26"/>
          <p:cNvSpPr/>
          <p:nvPr/>
        </p:nvSpPr>
        <p:spPr>
          <a:xfrm>
            <a:off x="3848124" y="6241944"/>
            <a:ext cx="2476500" cy="2952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77000"/>
              </a:lnSpc>
              <a:tabLst/>
            </a:pPr>
            <a:r>
              <a:rPr sz="1000" b="1" kern="0" spc="-10" dirty="0">
                <a:solidFill>
                  <a:srgbClr val="FF4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Applications</a:t>
            </a:r>
            <a:endParaRPr sz="1000" dirty="0">
              <a:latin typeface="Times New Roman"/>
              <a:ea typeface="Times New Roman"/>
              <a:cs typeface="Times New Roman"/>
            </a:endParaRPr>
          </a:p>
          <a:p>
            <a:pPr algn="l" rtl="0" eaLnBrk="0">
              <a:lnSpc>
                <a:spcPct val="145000"/>
              </a:lnSpc>
              <a:tabLst/>
            </a:pPr>
            <a:endParaRPr sz="2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88000"/>
              </a:lnSpc>
              <a:spcBef>
                <a:spcPts val="1"/>
              </a:spcBef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Water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-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based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coating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Emulsion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paint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800" b="1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Powder</a:t>
            </a:r>
            <a:r>
              <a:rPr sz="800" b="1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coating</a:t>
            </a:r>
            <a:r>
              <a:rPr sz="800" kern="0" spc="3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,</a:t>
            </a: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Paper</a:t>
            </a:r>
            <a:endParaRPr sz="8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" name="textbox 28"/>
          <p:cNvSpPr/>
          <p:nvPr/>
        </p:nvSpPr>
        <p:spPr>
          <a:xfrm>
            <a:off x="3968800" y="426194"/>
            <a:ext cx="1791970" cy="3968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364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9000"/>
              </a:lnSpc>
              <a:tabLst/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青岛渤天化工有限公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司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Qingdao</a:t>
            </a:r>
            <a:r>
              <a:rPr sz="900" kern="0" spc="9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Botian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Chemical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</a:t>
            </a:r>
            <a:r>
              <a:rPr sz="900" kern="0" spc="-1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.,</a:t>
            </a:r>
            <a:r>
              <a:rPr sz="900" kern="0" spc="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LTD</a:t>
            </a:r>
            <a:endParaRPr sz="900" dirty="0">
              <a:latin typeface="Arial"/>
              <a:ea typeface="Arial"/>
              <a:cs typeface="Arial"/>
            </a:endParaR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84192" y="323871"/>
            <a:ext cx="406359" cy="438125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7023087"/>
            <a:ext cx="10248876" cy="12694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4432" y="1187428"/>
            <a:ext cx="10198081" cy="12694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558768" y="753325"/>
            <a:ext cx="465455" cy="1473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716"/>
              </a:lnSpc>
              <a:tabLst/>
            </a:pPr>
            <a:endParaRPr sz="100" dirty="0">
              <a:latin typeface="Arial"/>
              <a:ea typeface="Arial"/>
              <a:cs typeface="Arial"/>
            </a:endParaRPr>
          </a:p>
          <a:p>
            <a:pPr marL="12700" algn="l" rtl="0" eaLnBrk="0">
              <a:lnSpc>
                <a:spcPct val="100000"/>
              </a:lnSpc>
              <a:tabLst/>
            </a:pPr>
            <a:r>
              <a:rPr sz="800" kern="0" spc="0" dirty="0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Ti</a:t>
            </a:r>
            <a:r>
              <a:rPr sz="800" kern="0" spc="110" dirty="0"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達和業</a:t>
            </a:r>
            <a:endParaRPr sz="800" dirty="0">
              <a:latin typeface="SimSun"/>
              <a:ea typeface="SimSun"/>
              <a:cs typeface="SimSun"/>
            </a:endParaRP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829012" y="438125"/>
            <a:ext cx="6361" cy="3809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2026-06-05T10:35:41Z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wqlLaW5nc29mdCBQREYgdG8gV1BTIDExMEI</vt:lpwstr>
  </property>
  <property fmtid="{D5CDD505-2E9C-101B-9397-08002B2CF9AE}" pid="3" name="Created">
    <vt:filetime>2026-06-05T10:35:41</vt:filetime>
  </property>
  <property fmtid="{D5CDD505-2E9C-101B-9397-08002B2CF9AE}" pid="4" name="UsrData">
    <vt:lpwstr>6a2235f979f35900203ed7c5wl</vt:lpwstr>
  </property>
</Properties>
</file>